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10058400" cx="7772400"/>
  <p:notesSz cx="6858000" cy="9144000"/>
  <p:embeddedFontLst>
    <p:embeddedFont>
      <p:font typeface="Halant"/>
      <p:regular r:id="rId10"/>
      <p:bold r:id="rId11"/>
    </p:embeddedFont>
    <p:embeddedFont>
      <p:font typeface="Inter"/>
      <p:regular r:id="rId12"/>
      <p:bold r:id="rId13"/>
      <p:italic r:id="rId14"/>
      <p:boldItalic r:id="rId15"/>
    </p:embeddedFont>
    <p:embeddedFont>
      <p:font typeface="Plus Jakarta Sans"/>
      <p:regular r:id="rId16"/>
      <p:bold r:id="rId17"/>
      <p:italic r:id="rId18"/>
      <p:boldItalic r:id="rId19"/>
    </p:embeddedFont>
    <p:embeddedFont>
      <p:font typeface="Plus Jakarta Sans Medium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usJakartaSansMedium-regular.fntdata"/><Relationship Id="rId11" Type="http://schemas.openxmlformats.org/officeDocument/2006/relationships/font" Target="fonts/Halant-bold.fntdata"/><Relationship Id="rId22" Type="http://schemas.openxmlformats.org/officeDocument/2006/relationships/font" Target="fonts/PlusJakartaSansMedium-italic.fntdata"/><Relationship Id="rId10" Type="http://schemas.openxmlformats.org/officeDocument/2006/relationships/font" Target="fonts/Halant-regular.fntdata"/><Relationship Id="rId21" Type="http://schemas.openxmlformats.org/officeDocument/2006/relationships/font" Target="fonts/PlusJakartaSansMedium-bold.fntdata"/><Relationship Id="rId13" Type="http://schemas.openxmlformats.org/officeDocument/2006/relationships/font" Target="fonts/Inter-bold.fntdata"/><Relationship Id="rId12" Type="http://schemas.openxmlformats.org/officeDocument/2006/relationships/font" Target="fonts/Inter-regular.fntdata"/><Relationship Id="rId23" Type="http://schemas.openxmlformats.org/officeDocument/2006/relationships/font" Target="fonts/PlusJakartaSansMedium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Inter-boldItalic.fntdata"/><Relationship Id="rId14" Type="http://schemas.openxmlformats.org/officeDocument/2006/relationships/font" Target="fonts/Inter-italic.fntdata"/><Relationship Id="rId17" Type="http://schemas.openxmlformats.org/officeDocument/2006/relationships/font" Target="fonts/PlusJakartaSans-bold.fntdata"/><Relationship Id="rId16" Type="http://schemas.openxmlformats.org/officeDocument/2006/relationships/font" Target="fonts/PlusJakartaSans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PlusJakartaSans-boldItalic.fntdata"/><Relationship Id="rId6" Type="http://schemas.openxmlformats.org/officeDocument/2006/relationships/slide" Target="slides/slide1.xml"/><Relationship Id="rId18" Type="http://schemas.openxmlformats.org/officeDocument/2006/relationships/font" Target="fonts/PlusJakartaSans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ffb00cbd60_0_28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ffb00cbd60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ffb00cbd60_0_14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ffb00cbd60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24570435182_0_4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24570435182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ffb00cbd60_0_4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2ffb00cbd60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0" y="0"/>
            <a:ext cx="7772400" cy="9309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Halant"/>
                <a:ea typeface="Halant"/>
                <a:cs typeface="Halant"/>
                <a:sym typeface="Halant"/>
              </a:rPr>
              <a:t>Native American Culture</a:t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Guided Notes Activity</a:t>
            </a:r>
            <a:endParaRPr sz="15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©2024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719500" y="1678950"/>
            <a:ext cx="6654300" cy="787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Plus Jakarta Sans"/>
                <a:ea typeface="Plus Jakarta Sans"/>
                <a:cs typeface="Plus Jakarta Sans"/>
                <a:sym typeface="Plus Jakarta Sans"/>
              </a:rPr>
              <a:t>1. Fill In the regions of the map.</a:t>
            </a:r>
            <a:endParaRPr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2. List two tribes from the California Intermountain region.</a:t>
            </a:r>
            <a:endParaRPr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3. How did families from the Northwest Coast group live? </a:t>
            </a:r>
            <a:endParaRPr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4. List two trips from the Plateau group. </a:t>
            </a:r>
            <a:endParaRPr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5. What animal did the Plateau group have that allowed them to move around faster?</a:t>
            </a:r>
            <a:endParaRPr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13"/>
          <p:cNvSpPr txBox="1"/>
          <p:nvPr/>
        </p:nvSpPr>
        <p:spPr>
          <a:xfrm>
            <a:off x="674125" y="1005850"/>
            <a:ext cx="6163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Instructions: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As you follow along with the presentation, please answer the questions below. The questions are in order.</a:t>
            </a:r>
            <a:endParaRPr sz="1200"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61" name="Google Shape;61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74763" y="2329299"/>
            <a:ext cx="6222874" cy="3513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/>
        </p:nvSpPr>
        <p:spPr>
          <a:xfrm>
            <a:off x="0" y="0"/>
            <a:ext cx="7772400" cy="9309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Halant"/>
                <a:ea typeface="Halant"/>
                <a:cs typeface="Halant"/>
                <a:sym typeface="Halant"/>
              </a:rPr>
              <a:t>Native American Culture</a:t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Guided Notes Activity</a:t>
            </a:r>
            <a:endParaRPr sz="15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8" name="Google Shape;68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4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©2024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0" name="Google Shape;70;p14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1" name="Google Shape;71;p14"/>
          <p:cNvSpPr txBox="1"/>
          <p:nvPr/>
        </p:nvSpPr>
        <p:spPr>
          <a:xfrm>
            <a:off x="556425" y="1326850"/>
            <a:ext cx="6302700" cy="791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6. List two tribes from the Southwest Group.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7. What types of houses did tribes like the Cherokee and Creek from the Southeast group live in?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8. List two tribes from the Eastern Woodlands group.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9. Which tribe from the Eastern Woodlands form a confederacy for peace?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10. List two tribes from the Plains Group.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11. The Lakota and Cheyenne tribes were nomadic. What does that mean?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12. True or False: The Plains Group had vibrant traditions with dances, ceremonies, and beadworks.</a:t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4775" y="2276875"/>
            <a:ext cx="6266102" cy="3617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5"/>
          <p:cNvSpPr txBox="1"/>
          <p:nvPr/>
        </p:nvSpPr>
        <p:spPr>
          <a:xfrm>
            <a:off x="0" y="0"/>
            <a:ext cx="7772400" cy="9309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Halant"/>
                <a:ea typeface="Halant"/>
                <a:cs typeface="Halant"/>
                <a:sym typeface="Halant"/>
              </a:rPr>
              <a:t>Native American Culture</a:t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Guided Notes Activity</a:t>
            </a:r>
            <a:endParaRPr sz="15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79" name="Google Shape;79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5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©2024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1" name="Google Shape;81;p15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2" name="Google Shape;82;p15"/>
          <p:cNvSpPr txBox="1"/>
          <p:nvPr/>
        </p:nvSpPr>
        <p:spPr>
          <a:xfrm>
            <a:off x="719500" y="1678950"/>
            <a:ext cx="6654300" cy="7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Plus Jakarta Sans"/>
                <a:ea typeface="Plus Jakarta Sans"/>
                <a:cs typeface="Plus Jakarta Sans"/>
                <a:sym typeface="Plus Jakarta Sans"/>
              </a:rPr>
              <a:t>1. </a:t>
            </a:r>
            <a:r>
              <a:rPr lang="en">
                <a:latin typeface="Plus Jakarta Sans"/>
                <a:ea typeface="Plus Jakarta Sans"/>
                <a:cs typeface="Plus Jakarta Sans"/>
                <a:sym typeface="Plus Jakarta Sans"/>
              </a:rPr>
              <a:t>Fill In the regions of the map.</a:t>
            </a:r>
            <a:endParaRPr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2. List two tribes from the California Intermountain region.</a:t>
            </a:r>
            <a:endParaRPr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Mojave and Washo</a:t>
            </a:r>
            <a:endParaRPr>
              <a:solidFill>
                <a:srgbClr val="FF0000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00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00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3. How did families from the Northwest Coast group live? </a:t>
            </a:r>
            <a:r>
              <a:rPr lang="en">
                <a:solidFill>
                  <a:srgbClr val="FF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Houses were large and people from the same family lived together in large houses</a:t>
            </a:r>
            <a:endParaRPr>
              <a:solidFill>
                <a:srgbClr val="FF0000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4. List two trips from the Plateau group. </a:t>
            </a:r>
            <a:r>
              <a:rPr lang="en">
                <a:solidFill>
                  <a:srgbClr val="FF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Yakama and Spokan</a:t>
            </a:r>
            <a:endParaRPr>
              <a:solidFill>
                <a:srgbClr val="FF0000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5. What animal did the Plateau group have that allowed them to move around faster? </a:t>
            </a:r>
            <a:r>
              <a:rPr lang="en">
                <a:solidFill>
                  <a:srgbClr val="FF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Horses</a:t>
            </a:r>
            <a:endParaRPr>
              <a:solidFill>
                <a:srgbClr val="FF0000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5"/>
          <p:cNvSpPr txBox="1"/>
          <p:nvPr/>
        </p:nvSpPr>
        <p:spPr>
          <a:xfrm>
            <a:off x="674125" y="1005850"/>
            <a:ext cx="6163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Instructions: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As you follow along with the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presentation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, please answer the questions below. The questions are in order.</a:t>
            </a:r>
            <a:endParaRPr sz="1200">
              <a:latin typeface="Halant"/>
              <a:ea typeface="Halant"/>
              <a:cs typeface="Halant"/>
              <a:sym typeface="Halan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6"/>
          <p:cNvSpPr txBox="1"/>
          <p:nvPr/>
        </p:nvSpPr>
        <p:spPr>
          <a:xfrm>
            <a:off x="0" y="0"/>
            <a:ext cx="7772400" cy="9309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Halant"/>
                <a:ea typeface="Halant"/>
                <a:cs typeface="Halant"/>
                <a:sym typeface="Halant"/>
              </a:rPr>
              <a:t>Native American Culture</a:t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Guided Notes Activity</a:t>
            </a:r>
            <a:endParaRPr sz="15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90" name="Google Shape;9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6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©2024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2" name="Google Shape;92;p16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3" name="Google Shape;93;p16"/>
          <p:cNvSpPr txBox="1"/>
          <p:nvPr/>
        </p:nvSpPr>
        <p:spPr>
          <a:xfrm>
            <a:off x="556425" y="1326850"/>
            <a:ext cx="6302700" cy="744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6. List two tribes from the Southwest Group. </a:t>
            </a:r>
            <a:r>
              <a:rPr lang="en">
                <a:solidFill>
                  <a:srgbClr val="FF0000"/>
                </a:solidFill>
                <a:latin typeface="Inter"/>
                <a:ea typeface="Inter"/>
                <a:cs typeface="Inter"/>
                <a:sym typeface="Inter"/>
              </a:rPr>
              <a:t>Hopi and Apache (answers can vary)</a:t>
            </a:r>
            <a:endParaRPr>
              <a:solidFill>
                <a:srgbClr val="FF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7. What types of houses did tribes like the Cherokee and Creek from the Southeast group live in? </a:t>
            </a:r>
            <a:r>
              <a:rPr lang="en">
                <a:solidFill>
                  <a:srgbClr val="FF0000"/>
                </a:solidFill>
                <a:latin typeface="Inter"/>
                <a:ea typeface="Inter"/>
                <a:cs typeface="Inter"/>
                <a:sym typeface="Inter"/>
              </a:rPr>
              <a:t>Wigwams and log cabins</a:t>
            </a:r>
            <a:endParaRPr>
              <a:solidFill>
                <a:srgbClr val="FF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8. List two tribes from the Eastern Woodlands group. </a:t>
            </a:r>
            <a:r>
              <a:rPr lang="en">
                <a:solidFill>
                  <a:srgbClr val="FF0000"/>
                </a:solidFill>
                <a:latin typeface="Inter"/>
                <a:ea typeface="Inter"/>
                <a:cs typeface="Inter"/>
                <a:sym typeface="Inter"/>
              </a:rPr>
              <a:t>Iroquois</a:t>
            </a:r>
            <a:r>
              <a:rPr lang="en">
                <a:solidFill>
                  <a:srgbClr val="FF0000"/>
                </a:solidFill>
                <a:latin typeface="Inter"/>
                <a:ea typeface="Inter"/>
                <a:cs typeface="Inter"/>
                <a:sym typeface="Inter"/>
              </a:rPr>
              <a:t> and Huran (answers can vary)</a:t>
            </a:r>
            <a:endParaRPr>
              <a:solidFill>
                <a:srgbClr val="FF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9. Which tribe from the Eastern Woodlands form a confederacy for peace? </a:t>
            </a:r>
            <a:r>
              <a:rPr lang="en">
                <a:solidFill>
                  <a:srgbClr val="FF0000"/>
                </a:solidFill>
                <a:latin typeface="Inter"/>
                <a:ea typeface="Inter"/>
                <a:cs typeface="Inter"/>
                <a:sym typeface="Inter"/>
              </a:rPr>
              <a:t>Iroquois </a:t>
            </a:r>
            <a:endParaRPr>
              <a:solidFill>
                <a:srgbClr val="FF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10. List two tribes from the Plains Group. </a:t>
            </a:r>
            <a:r>
              <a:rPr lang="en">
                <a:solidFill>
                  <a:srgbClr val="FF0000"/>
                </a:solidFill>
                <a:latin typeface="Inter"/>
                <a:ea typeface="Inter"/>
                <a:cs typeface="Inter"/>
                <a:sym typeface="Inter"/>
              </a:rPr>
              <a:t>Sioux and Lakota (answers can vary)</a:t>
            </a:r>
            <a:endParaRPr>
              <a:solidFill>
                <a:srgbClr val="FF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11. The Lakota and Cheyenne tribes were nomadic. What does that mean? </a:t>
            </a:r>
            <a:r>
              <a:rPr lang="en">
                <a:solidFill>
                  <a:srgbClr val="FF0000"/>
                </a:solidFill>
                <a:latin typeface="Inter"/>
                <a:ea typeface="Inter"/>
                <a:cs typeface="Inter"/>
                <a:sym typeface="Inter"/>
              </a:rPr>
              <a:t>They moves around in search of food</a:t>
            </a:r>
            <a:endParaRPr>
              <a:solidFill>
                <a:srgbClr val="FF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12. True or False: The Plains Group had vibrant traditions with dances, ceremonies, and beadworks. </a:t>
            </a:r>
            <a:r>
              <a:rPr lang="en">
                <a:solidFill>
                  <a:srgbClr val="FF0000"/>
                </a:solidFill>
                <a:latin typeface="Inter"/>
                <a:ea typeface="Inter"/>
                <a:cs typeface="Inter"/>
                <a:sym typeface="Inter"/>
              </a:rPr>
              <a:t>True</a:t>
            </a:r>
            <a:endParaRPr>
              <a:solidFill>
                <a:srgbClr val="FF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